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224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791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50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459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95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90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96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439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05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290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291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13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630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16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1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32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01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12/15/2015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686131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latin typeface="Algerian" panose="04020705040A02060702" pitchFamily="82" charset="0"/>
              </a:rPr>
              <a:t>Aristotle</a:t>
            </a:r>
            <a:endParaRPr lang="en-US" sz="8800" dirty="0">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latin typeface="BankGothic Lt BT" panose="020B0607020203060204" pitchFamily="34" charset="0"/>
              </a:rPr>
              <a:t>The great Greek philosopher</a:t>
            </a:r>
          </a:p>
          <a:p>
            <a:r>
              <a:rPr lang="en-US" dirty="0" smtClean="0">
                <a:latin typeface="BankGothic Lt BT" panose="020B0607020203060204" pitchFamily="34" charset="0"/>
              </a:rPr>
              <a:t>(Aka the best philosopher ever)</a:t>
            </a:r>
            <a:endParaRPr lang="en-US" dirty="0">
              <a:latin typeface="BankGothic Lt BT" panose="020B0607020203060204" pitchFamily="34" charset="0"/>
            </a:endParaRPr>
          </a:p>
        </p:txBody>
      </p:sp>
    </p:spTree>
    <p:extLst>
      <p:ext uri="{BB962C8B-B14F-4D97-AF65-F5344CB8AC3E}">
        <p14:creationId xmlns:p14="http://schemas.microsoft.com/office/powerpoint/2010/main" val="4244934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86" y="491066"/>
            <a:ext cx="12026901" cy="1456267"/>
          </a:xfrm>
        </p:spPr>
        <p:txBody>
          <a:bodyPr/>
          <a:lstStyle/>
          <a:p>
            <a:pPr algn="ctr"/>
            <a:r>
              <a:rPr lang="en-US" dirty="0" smtClean="0">
                <a:latin typeface="BankGothic Lt BT" panose="020B0607020203060204" pitchFamily="34" charset="0"/>
              </a:rPr>
              <a:t>Contribution to </a:t>
            </a:r>
            <a:r>
              <a:rPr lang="en-US" dirty="0" smtClean="0">
                <a:latin typeface="BankGothic Lt BT" panose="020B0607020203060204" pitchFamily="34" charset="0"/>
              </a:rPr>
              <a:t/>
            </a:r>
            <a:br>
              <a:rPr lang="en-US" dirty="0" smtClean="0">
                <a:latin typeface="BankGothic Lt BT" panose="020B0607020203060204" pitchFamily="34" charset="0"/>
              </a:rPr>
            </a:br>
            <a:r>
              <a:rPr lang="en-US" dirty="0" smtClean="0">
                <a:latin typeface="BankGothic Lt BT" panose="020B0607020203060204" pitchFamily="34" charset="0"/>
              </a:rPr>
              <a:t>the </a:t>
            </a:r>
            <a:r>
              <a:rPr lang="en-US" dirty="0" smtClean="0">
                <a:latin typeface="BankGothic Lt BT" panose="020B0607020203060204" pitchFamily="34" charset="0"/>
              </a:rPr>
              <a:t>orbital motion theory</a:t>
            </a:r>
            <a:endParaRPr lang="en-US" dirty="0">
              <a:latin typeface="BankGothic Lt BT" panose="020B0607020203060204" pitchFamily="34" charset="0"/>
            </a:endParaRPr>
          </a:p>
        </p:txBody>
      </p:sp>
      <p:sp>
        <p:nvSpPr>
          <p:cNvPr id="3" name="Content Placeholder 2"/>
          <p:cNvSpPr>
            <a:spLocks noGrp="1"/>
          </p:cNvSpPr>
          <p:nvPr>
            <p:ph idx="1"/>
          </p:nvPr>
        </p:nvSpPr>
        <p:spPr>
          <a:xfrm>
            <a:off x="495300" y="1951566"/>
            <a:ext cx="6145213" cy="3649133"/>
          </a:xfrm>
        </p:spPr>
        <p:txBody>
          <a:bodyPr/>
          <a:lstStyle/>
          <a:p>
            <a:r>
              <a:rPr lang="en-US" dirty="0">
                <a:latin typeface="BankGothic Lt BT" panose="020B0607020203060204" pitchFamily="34" charset="0"/>
              </a:rPr>
              <a:t>Believed that the planets and the Sun orbited Earth. He saw no sign that the Earth was in motion. This meant that the Earth had to be stationary, and the planets, the Sun, and the fixed dome of stars rotated around Earth.</a:t>
            </a:r>
            <a:endParaRPr lang="en-US" dirty="0">
              <a:latin typeface="BankGothic Lt BT" panose="020B0607020203060204" pitchFamily="34" charset="0"/>
            </a:endParaRPr>
          </a:p>
        </p:txBody>
      </p:sp>
      <p:pic>
        <p:nvPicPr>
          <p:cNvPr id="1028" name="Picture 4" descr="http://www.physicsoftheuniverse.com/images/cosmologies_aristotel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2336800"/>
            <a:ext cx="34671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14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749300"/>
            <a:ext cx="11303000" cy="1456267"/>
          </a:xfrm>
        </p:spPr>
        <p:txBody>
          <a:bodyPr>
            <a:normAutofit fontScale="90000"/>
          </a:bodyPr>
          <a:lstStyle/>
          <a:p>
            <a:r>
              <a:rPr lang="en-US" sz="4000" b="1" dirty="0">
                <a:latin typeface="BankGothic Lt BT" panose="020B0607020203060204" pitchFamily="34" charset="0"/>
              </a:rPr>
              <a:t>Reasonable </a:t>
            </a:r>
            <a:r>
              <a:rPr lang="en-US" sz="4000" b="1" dirty="0" smtClean="0">
                <a:latin typeface="BankGothic Lt BT" panose="020B0607020203060204" pitchFamily="34" charset="0"/>
              </a:rPr>
              <a:t>criticism </a:t>
            </a:r>
            <a:r>
              <a:rPr lang="en-US" sz="4000" b="1" dirty="0">
                <a:latin typeface="BankGothic Lt BT" panose="020B0607020203060204" pitchFamily="34" charset="0"/>
              </a:rPr>
              <a:t>of the theory</a:t>
            </a:r>
            <a:r>
              <a:rPr lang="en-US" b="1" dirty="0">
                <a:latin typeface="BankGothic Lt BT" panose="020B0607020203060204" pitchFamily="34" charset="0"/>
              </a:rPr>
              <a:t/>
            </a:r>
            <a:br>
              <a:rPr lang="en-US" b="1" dirty="0">
                <a:latin typeface="BankGothic Lt BT" panose="020B0607020203060204" pitchFamily="34" charset="0"/>
              </a:rPr>
            </a:br>
            <a:endParaRPr lang="en-US" dirty="0">
              <a:latin typeface="BankGothic Lt BT" panose="020B0607020203060204" pitchFamily="34" charset="0"/>
            </a:endParaRPr>
          </a:p>
        </p:txBody>
      </p:sp>
      <p:sp>
        <p:nvSpPr>
          <p:cNvPr id="3" name="Content Placeholder 2"/>
          <p:cNvSpPr>
            <a:spLocks noGrp="1"/>
          </p:cNvSpPr>
          <p:nvPr>
            <p:ph idx="1"/>
          </p:nvPr>
        </p:nvSpPr>
        <p:spPr>
          <a:xfrm>
            <a:off x="0" y="2205567"/>
            <a:ext cx="5461000" cy="3649133"/>
          </a:xfrm>
        </p:spPr>
        <p:txBody>
          <a:bodyPr/>
          <a:lstStyle/>
          <a:p>
            <a:r>
              <a:rPr lang="en-US" dirty="0"/>
              <a:t>in his time period how would he know any different? while on earth it is impossible to tell, and all you can see is the stars and sun moving across the sky day in and day out, so at the time his theory was sufficient. Now with all the technology we have, we now know he was wrong, but his theory was widely accepted for a long </a:t>
            </a:r>
            <a:r>
              <a:rPr lang="en-US" dirty="0" err="1"/>
              <a:t>long</a:t>
            </a:r>
            <a:r>
              <a:rPr lang="en-US" dirty="0"/>
              <a:t> time.</a:t>
            </a:r>
            <a:endParaRPr lang="en-US" dirty="0"/>
          </a:p>
        </p:txBody>
      </p:sp>
      <p:pic>
        <p:nvPicPr>
          <p:cNvPr id="2050" name="Picture 2" descr="https://galileo.ou.edu/sites/default/files/7108632527_4e9d6a9c67_o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940" y="2552700"/>
            <a:ext cx="6221209" cy="362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1" y="0"/>
            <a:ext cx="10131425" cy="1456267"/>
          </a:xfrm>
        </p:spPr>
        <p:txBody>
          <a:bodyPr/>
          <a:lstStyle/>
          <a:p>
            <a:r>
              <a:rPr lang="en-US" b="1" dirty="0">
                <a:latin typeface="Algerian" panose="04020705040A02060702" pitchFamily="82" charset="0"/>
              </a:rPr>
              <a:t>Life facts</a:t>
            </a:r>
            <a:br>
              <a:rPr lang="en-US" b="1" dirty="0">
                <a:latin typeface="Algerian" panose="04020705040A02060702" pitchFamily="82" charset="0"/>
              </a:rPr>
            </a:br>
            <a:endParaRPr lang="en-US" dirty="0">
              <a:latin typeface="Algerian" panose="04020705040A02060702" pitchFamily="82" charset="0"/>
            </a:endParaRPr>
          </a:p>
        </p:txBody>
      </p:sp>
      <p:sp>
        <p:nvSpPr>
          <p:cNvPr id="3" name="Content Placeholder 2"/>
          <p:cNvSpPr>
            <a:spLocks noGrp="1"/>
          </p:cNvSpPr>
          <p:nvPr>
            <p:ph idx="1"/>
          </p:nvPr>
        </p:nvSpPr>
        <p:spPr>
          <a:xfrm>
            <a:off x="1816101" y="127000"/>
            <a:ext cx="10131425" cy="3649133"/>
          </a:xfrm>
        </p:spPr>
        <p:txBody>
          <a:bodyPr/>
          <a:lstStyle/>
          <a:p>
            <a:r>
              <a:rPr lang="en-US" dirty="0">
                <a:latin typeface="BankGothic Lt BT" panose="020B0607020203060204" pitchFamily="34" charset="0"/>
              </a:rPr>
              <a:t>Born: 384 BCE</a:t>
            </a:r>
            <a:r>
              <a:rPr lang="en-US" dirty="0">
                <a:latin typeface="BankGothic Lt BT" panose="020B0607020203060204" pitchFamily="34" charset="0"/>
              </a:rPr>
              <a:t/>
            </a:r>
            <a:br>
              <a:rPr lang="en-US" dirty="0">
                <a:latin typeface="BankGothic Lt BT" panose="020B0607020203060204" pitchFamily="34" charset="0"/>
              </a:rPr>
            </a:br>
            <a:r>
              <a:rPr lang="en-US" dirty="0">
                <a:latin typeface="BankGothic Lt BT" panose="020B0607020203060204" pitchFamily="34" charset="0"/>
              </a:rPr>
              <a:t>Education: Plato's academy </a:t>
            </a:r>
            <a:r>
              <a:rPr lang="en-US" dirty="0">
                <a:latin typeface="BankGothic Lt BT" panose="020B0607020203060204" pitchFamily="34" charset="0"/>
              </a:rPr>
              <a:t/>
            </a:r>
            <a:br>
              <a:rPr lang="en-US" dirty="0">
                <a:latin typeface="BankGothic Lt BT" panose="020B0607020203060204" pitchFamily="34" charset="0"/>
              </a:rPr>
            </a:br>
            <a:r>
              <a:rPr lang="en-US" dirty="0">
                <a:latin typeface="BankGothic Lt BT" panose="020B0607020203060204" pitchFamily="34" charset="0"/>
              </a:rPr>
              <a:t>Marriage: Married a woman named Pythias</a:t>
            </a:r>
            <a:r>
              <a:rPr lang="en-US" dirty="0">
                <a:latin typeface="BankGothic Lt BT" panose="020B0607020203060204" pitchFamily="34" charset="0"/>
              </a:rPr>
              <a:t/>
            </a:r>
            <a:br>
              <a:rPr lang="en-US" dirty="0">
                <a:latin typeface="BankGothic Lt BT" panose="020B0607020203060204" pitchFamily="34" charset="0"/>
              </a:rPr>
            </a:br>
            <a:r>
              <a:rPr lang="en-US" dirty="0">
                <a:latin typeface="BankGothic Lt BT" panose="020B0607020203060204" pitchFamily="34" charset="0"/>
              </a:rPr>
              <a:t>Children: Daughter Pythias and Son </a:t>
            </a:r>
            <a:r>
              <a:rPr lang="en-US" dirty="0" err="1">
                <a:latin typeface="BankGothic Lt BT" panose="020B0607020203060204" pitchFamily="34" charset="0"/>
              </a:rPr>
              <a:t>Nicomachus</a:t>
            </a:r>
            <a:r>
              <a:rPr lang="en-US" dirty="0">
                <a:latin typeface="BankGothic Lt BT" panose="020B0607020203060204" pitchFamily="34" charset="0"/>
              </a:rPr>
              <a:t/>
            </a:r>
            <a:br>
              <a:rPr lang="en-US" dirty="0">
                <a:latin typeface="BankGothic Lt BT" panose="020B0607020203060204" pitchFamily="34" charset="0"/>
              </a:rPr>
            </a:br>
            <a:r>
              <a:rPr lang="en-US" dirty="0">
                <a:latin typeface="BankGothic Lt BT" panose="020B0607020203060204" pitchFamily="34" charset="0"/>
              </a:rPr>
              <a:t>Death: 322 BCE</a:t>
            </a:r>
            <a:endParaRPr lang="en-US" dirty="0">
              <a:latin typeface="BankGothic Lt BT" panose="020B0607020203060204" pitchFamily="34" charset="0"/>
            </a:endParaRPr>
          </a:p>
        </p:txBody>
      </p:sp>
      <p:pic>
        <p:nvPicPr>
          <p:cNvPr id="307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3270579"/>
            <a:ext cx="2816224" cy="32794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9/94/Sanzio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957" y="3270579"/>
            <a:ext cx="4075569"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8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10131425" cy="1456267"/>
          </a:xfrm>
        </p:spPr>
        <p:txBody>
          <a:bodyPr>
            <a:normAutofit/>
          </a:bodyPr>
          <a:lstStyle/>
          <a:p>
            <a:r>
              <a:rPr lang="en-US" sz="4400" dirty="0" smtClean="0">
                <a:latin typeface="Algerian" panose="04020705040A02060702" pitchFamily="82" charset="0"/>
              </a:rPr>
              <a:t>Conclusion questions</a:t>
            </a:r>
            <a:endParaRPr lang="en-US" sz="4400" dirty="0">
              <a:latin typeface="Algerian" panose="04020705040A02060702" pitchFamily="82" charset="0"/>
            </a:endParaRPr>
          </a:p>
        </p:txBody>
      </p:sp>
      <p:sp>
        <p:nvSpPr>
          <p:cNvPr id="3" name="Content Placeholder 2"/>
          <p:cNvSpPr>
            <a:spLocks noGrp="1"/>
          </p:cNvSpPr>
          <p:nvPr>
            <p:ph idx="1"/>
          </p:nvPr>
        </p:nvSpPr>
        <p:spPr>
          <a:xfrm>
            <a:off x="-215899" y="609600"/>
            <a:ext cx="12217400" cy="6248400"/>
          </a:xfrm>
        </p:spPr>
        <p:txBody>
          <a:bodyPr>
            <a:noAutofit/>
          </a:bodyPr>
          <a:lstStyle/>
          <a:p>
            <a:r>
              <a:rPr lang="en-US" sz="1400" dirty="0">
                <a:latin typeface="Arial Black" panose="020B0A04020102020204" pitchFamily="34" charset="0"/>
              </a:rPr>
              <a:t>1. Explain why the study of orbital mechanics is so controversial</a:t>
            </a:r>
            <a:r>
              <a:rPr lang="en-US" sz="1400" dirty="0">
                <a:latin typeface="Arial Black" panose="020B0A04020102020204" pitchFamily="34" charset="0"/>
              </a:rPr>
              <a:t/>
            </a:r>
            <a:br>
              <a:rPr lang="en-US" sz="1400" dirty="0">
                <a:latin typeface="Arial Black" panose="020B0A04020102020204" pitchFamily="34" charset="0"/>
              </a:rPr>
            </a:br>
            <a:r>
              <a:rPr lang="en-US" sz="1400" dirty="0">
                <a:latin typeface="Arial Black" panose="020B0A04020102020204" pitchFamily="34" charset="0"/>
              </a:rPr>
              <a:t>1a) It was controversial in the past because it was nearly impossible to tell what revolved around what since on earth we cannot tell that we are in constant motion, and everything in retrospect does seem to revolve around us. but with technology we now understand that we do in fact revolve around the sun.</a:t>
            </a:r>
            <a:r>
              <a:rPr lang="en-US" sz="1400" dirty="0">
                <a:latin typeface="Arial Black" panose="020B0A04020102020204" pitchFamily="34" charset="0"/>
              </a:rPr>
              <a:t/>
            </a:r>
            <a:br>
              <a:rPr lang="en-US" sz="1400" dirty="0">
                <a:latin typeface="Arial Black" panose="020B0A04020102020204" pitchFamily="34" charset="0"/>
              </a:rPr>
            </a:br>
            <a:r>
              <a:rPr lang="en-US" sz="1400" dirty="0">
                <a:latin typeface="Arial Black" panose="020B0A04020102020204" pitchFamily="34" charset="0"/>
              </a:rPr>
              <a:t> 2. What factors contribute to a theory gaining mass acceptance?</a:t>
            </a:r>
            <a:r>
              <a:rPr lang="en-US" sz="1400" dirty="0">
                <a:latin typeface="Arial Black" panose="020B0A04020102020204" pitchFamily="34" charset="0"/>
              </a:rPr>
              <a:t/>
            </a:r>
            <a:br>
              <a:rPr lang="en-US" sz="1400" dirty="0">
                <a:latin typeface="Arial Black" panose="020B0A04020102020204" pitchFamily="34" charset="0"/>
              </a:rPr>
            </a:br>
            <a:r>
              <a:rPr lang="en-US" sz="1400" dirty="0">
                <a:latin typeface="Arial Black" panose="020B0A04020102020204" pitchFamily="34" charset="0"/>
              </a:rPr>
              <a:t>2a) The more scientific evidence you have the easier it is for people to believe you.</a:t>
            </a:r>
            <a:r>
              <a:rPr lang="en-US" sz="1400" dirty="0">
                <a:latin typeface="Arial Black" panose="020B0A04020102020204" pitchFamily="34" charset="0"/>
              </a:rPr>
              <a:t/>
            </a:r>
            <a:br>
              <a:rPr lang="en-US" sz="1400" dirty="0">
                <a:latin typeface="Arial Black" panose="020B0A04020102020204" pitchFamily="34" charset="0"/>
              </a:rPr>
            </a:br>
            <a:r>
              <a:rPr lang="en-US" sz="1400" dirty="0">
                <a:latin typeface="Arial Black" panose="020B0A04020102020204" pitchFamily="34" charset="0"/>
              </a:rPr>
              <a:t>3.    What impacts did each of the following contributors make on the evolution of orbital mechanics?</a:t>
            </a:r>
            <a:r>
              <a:rPr lang="en-US" sz="1400" dirty="0">
                <a:latin typeface="Arial Black" panose="020B0A04020102020204" pitchFamily="34" charset="0"/>
              </a:rPr>
              <a:t/>
            </a:r>
            <a:br>
              <a:rPr lang="en-US" sz="1400" dirty="0">
                <a:latin typeface="Arial Black" panose="020B0A04020102020204" pitchFamily="34" charset="0"/>
              </a:rPr>
            </a:br>
            <a:r>
              <a:rPr lang="en-US" sz="1400" dirty="0">
                <a:latin typeface="Arial Black" panose="020B0A04020102020204" pitchFamily="34" charset="0"/>
              </a:rPr>
              <a:t>                  </a:t>
            </a:r>
            <a:r>
              <a:rPr lang="en-US" sz="1400" dirty="0" err="1">
                <a:latin typeface="Arial Black" panose="020B0A04020102020204" pitchFamily="34" charset="0"/>
              </a:rPr>
              <a:t>a.Nicolaus</a:t>
            </a:r>
            <a:r>
              <a:rPr lang="en-US" sz="1400" dirty="0">
                <a:latin typeface="Arial Black" panose="020B0A04020102020204" pitchFamily="34" charset="0"/>
              </a:rPr>
              <a:t> Copernicus          </a:t>
            </a:r>
            <a:r>
              <a:rPr lang="en-US" sz="1400" dirty="0" err="1">
                <a:latin typeface="Arial Black" panose="020B0A04020102020204" pitchFamily="34" charset="0"/>
              </a:rPr>
              <a:t>b.Tycho</a:t>
            </a:r>
            <a:r>
              <a:rPr lang="en-US" sz="1400" dirty="0">
                <a:latin typeface="Arial Black" panose="020B0A04020102020204" pitchFamily="34" charset="0"/>
              </a:rPr>
              <a:t> Brahe                   </a:t>
            </a:r>
            <a:r>
              <a:rPr lang="en-US" sz="1400" dirty="0" err="1">
                <a:latin typeface="Arial Black" panose="020B0A04020102020204" pitchFamily="34" charset="0"/>
              </a:rPr>
              <a:t>c.Johannes</a:t>
            </a:r>
            <a:r>
              <a:rPr lang="en-US" sz="1400" dirty="0">
                <a:latin typeface="Arial Black" panose="020B0A04020102020204" pitchFamily="34" charset="0"/>
              </a:rPr>
              <a:t> Kepler                    </a:t>
            </a:r>
            <a:r>
              <a:rPr lang="en-US" sz="1400" dirty="0" err="1">
                <a:latin typeface="Arial Black" panose="020B0A04020102020204" pitchFamily="34" charset="0"/>
              </a:rPr>
              <a:t>d.Robert</a:t>
            </a:r>
            <a:r>
              <a:rPr lang="en-US" sz="1400" dirty="0">
                <a:latin typeface="Arial Black" panose="020B0A04020102020204" pitchFamily="34" charset="0"/>
              </a:rPr>
              <a:t> Hooke                 </a:t>
            </a:r>
            <a:r>
              <a:rPr lang="en-US" sz="1400" dirty="0" err="1">
                <a:latin typeface="Arial Black" panose="020B0A04020102020204" pitchFamily="34" charset="0"/>
              </a:rPr>
              <a:t>e.Sir</a:t>
            </a:r>
            <a:r>
              <a:rPr lang="en-US" sz="1400" dirty="0">
                <a:latin typeface="Arial Black" panose="020B0A04020102020204" pitchFamily="34" charset="0"/>
              </a:rPr>
              <a:t> Isaac Newton</a:t>
            </a:r>
            <a:br>
              <a:rPr lang="en-US" sz="1400" dirty="0">
                <a:latin typeface="Arial Black" panose="020B0A04020102020204" pitchFamily="34" charset="0"/>
              </a:rPr>
            </a:br>
            <a:r>
              <a:rPr lang="en-US" sz="1400" dirty="0">
                <a:latin typeface="Arial Black" panose="020B0A04020102020204" pitchFamily="34" charset="0"/>
              </a:rPr>
              <a:t>3a) In 1515 Nicolaus Copernicus proposed that the Earth was a planet like Venus or Saturn, and that all planets circled the Sun.</a:t>
            </a:r>
            <a:br>
              <a:rPr lang="en-US" sz="1400" dirty="0">
                <a:latin typeface="Arial Black" panose="020B0A04020102020204" pitchFamily="34" charset="0"/>
              </a:rPr>
            </a:br>
            <a:r>
              <a:rPr lang="en-US" sz="1400" dirty="0">
                <a:latin typeface="Arial Black" panose="020B0A04020102020204" pitchFamily="34" charset="0"/>
              </a:rPr>
              <a:t>3b) </a:t>
            </a:r>
            <a:r>
              <a:rPr lang="en-US" sz="1400" dirty="0" err="1">
                <a:latin typeface="Arial Black" panose="020B0A04020102020204" pitchFamily="34" charset="0"/>
              </a:rPr>
              <a:t>Tycho</a:t>
            </a:r>
            <a:r>
              <a:rPr lang="en-US" sz="1400" dirty="0">
                <a:latin typeface="Arial Black" panose="020B0A04020102020204" pitchFamily="34" charset="0"/>
              </a:rPr>
              <a:t> Brahe: Brahe believed in a model of the Universe with the Sun orbiting the Earth but the other planets orbiting the Sun.</a:t>
            </a:r>
            <a:br>
              <a:rPr lang="en-US" sz="1400" dirty="0">
                <a:latin typeface="Arial Black" panose="020B0A04020102020204" pitchFamily="34" charset="0"/>
              </a:rPr>
            </a:br>
            <a:r>
              <a:rPr lang="en-US" sz="1400" dirty="0">
                <a:latin typeface="Arial Black" panose="020B0A04020102020204" pitchFamily="34" charset="0"/>
              </a:rPr>
              <a:t>3c) Johannes Kepler: Made 3 </a:t>
            </a:r>
            <a:r>
              <a:rPr lang="en-US" sz="1400" dirty="0" err="1">
                <a:latin typeface="Arial Black" panose="020B0A04020102020204" pitchFamily="34" charset="0"/>
              </a:rPr>
              <a:t>Laws.The</a:t>
            </a:r>
            <a:r>
              <a:rPr lang="en-US" sz="1400" dirty="0">
                <a:latin typeface="Arial Black" panose="020B0A04020102020204" pitchFamily="34" charset="0"/>
              </a:rPr>
              <a:t> orbit of a planet is an ellipse with the Sun at one of the two focal points.</a:t>
            </a:r>
          </a:p>
          <a:p>
            <a:r>
              <a:rPr lang="en-US" sz="1400" dirty="0">
                <a:latin typeface="Arial Black" panose="020B0A04020102020204" pitchFamily="34" charset="0"/>
              </a:rPr>
              <a:t>A line segment joining a planet and the Sun sweeps out equal areas during equal intervals of time.</a:t>
            </a:r>
          </a:p>
          <a:p>
            <a:r>
              <a:rPr lang="en-US" sz="1400" dirty="0">
                <a:latin typeface="Arial Black" panose="020B0A04020102020204" pitchFamily="34" charset="0"/>
              </a:rPr>
              <a:t>The square of the orbital period of a planet is proportional to the cube of the semi-major axis of its orbit   D.  Robert Hooke: Planets motion is determined by compounding its tangential velocity with the change in radial velocity impressed by the gravitational attraction of the Sun.     </a:t>
            </a:r>
          </a:p>
          <a:p>
            <a:r>
              <a:rPr lang="en-US" sz="1400" dirty="0">
                <a:latin typeface="Arial Black" panose="020B0A04020102020204" pitchFamily="34" charset="0"/>
              </a:rPr>
              <a:t>3d) Robert Hooke: Planets motion is determined by compounding its tangential velocity with the change in radial velocity impressed by the gravitational attraction of the Sun.</a:t>
            </a:r>
            <a:br>
              <a:rPr lang="en-US" sz="1400" dirty="0">
                <a:latin typeface="Arial Black" panose="020B0A04020102020204" pitchFamily="34" charset="0"/>
              </a:rPr>
            </a:br>
            <a:r>
              <a:rPr lang="en-US" sz="1400" dirty="0">
                <a:latin typeface="Arial Black" panose="020B0A04020102020204" pitchFamily="34" charset="0"/>
              </a:rPr>
              <a:t>3e) Sir Isaac Newton: realized that the force by which an apple falls from a tree to the ground is the same one that makes planets fall around the sun. Newton also concluded such a planetary orbit should be elliptical.</a:t>
            </a:r>
            <a:endParaRPr lang="en-US" sz="1400" dirty="0">
              <a:latin typeface="Arial Black" panose="020B0A04020102020204" pitchFamily="34" charset="0"/>
            </a:endParaRPr>
          </a:p>
        </p:txBody>
      </p:sp>
    </p:spTree>
    <p:extLst>
      <p:ext uri="{BB962C8B-B14F-4D97-AF65-F5344CB8AC3E}">
        <p14:creationId xmlns:p14="http://schemas.microsoft.com/office/powerpoint/2010/main" val="380508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701" y="685800"/>
            <a:ext cx="10131425" cy="1456267"/>
          </a:xfrm>
        </p:spPr>
        <p:txBody>
          <a:bodyPr>
            <a:noAutofit/>
          </a:bodyPr>
          <a:lstStyle/>
          <a:p>
            <a:r>
              <a:rPr lang="en-US" sz="9600" dirty="0" smtClean="0">
                <a:latin typeface="Algerian" panose="04020705040A02060702" pitchFamily="82" charset="0"/>
              </a:rPr>
              <a:t>Sources</a:t>
            </a:r>
            <a:endParaRPr lang="en-US" sz="9600" dirty="0">
              <a:latin typeface="Algerian" panose="04020705040A02060702" pitchFamily="82" charset="0"/>
            </a:endParaRPr>
          </a:p>
        </p:txBody>
      </p:sp>
      <p:sp>
        <p:nvSpPr>
          <p:cNvPr id="3" name="Content Placeholder 2"/>
          <p:cNvSpPr>
            <a:spLocks noGrp="1"/>
          </p:cNvSpPr>
          <p:nvPr>
            <p:ph idx="1"/>
          </p:nvPr>
        </p:nvSpPr>
        <p:spPr>
          <a:xfrm>
            <a:off x="1" y="2142067"/>
            <a:ext cx="12458700" cy="3649133"/>
          </a:xfrm>
        </p:spPr>
        <p:txBody>
          <a:bodyPr>
            <a:noAutofit/>
          </a:bodyPr>
          <a:lstStyle/>
          <a:p>
            <a:r>
              <a:rPr lang="en-US" sz="2000" dirty="0">
                <a:latin typeface="BankGothic Lt BT" panose="020B0607020203060204" pitchFamily="34" charset="0"/>
              </a:rPr>
              <a:t>https://biographies.knoji.com/30-interesting-facts-about-aristotle-the-great-greek-philosopher/</a:t>
            </a:r>
            <a:r>
              <a:rPr lang="en-US" sz="2000" dirty="0">
                <a:latin typeface="BankGothic Lt BT" panose="020B0607020203060204" pitchFamily="34" charset="0"/>
              </a:rPr>
              <a:t/>
            </a:r>
            <a:br>
              <a:rPr lang="en-US" sz="2000" dirty="0">
                <a:latin typeface="BankGothic Lt BT" panose="020B0607020203060204" pitchFamily="34" charset="0"/>
              </a:rPr>
            </a:br>
            <a:endParaRPr lang="en-US" sz="2000" dirty="0" smtClean="0">
              <a:latin typeface="BankGothic Lt BT" panose="020B0607020203060204" pitchFamily="34" charset="0"/>
            </a:endParaRPr>
          </a:p>
          <a:p>
            <a:r>
              <a:rPr lang="en-US" sz="2000" dirty="0" smtClean="0">
                <a:latin typeface="BankGothic Lt BT" panose="020B0607020203060204" pitchFamily="34" charset="0"/>
              </a:rPr>
              <a:t>http</a:t>
            </a:r>
            <a:r>
              <a:rPr lang="en-US" sz="2000" dirty="0">
                <a:latin typeface="BankGothic Lt BT" panose="020B0607020203060204" pitchFamily="34" charset="0"/>
              </a:rPr>
              <a:t>://www.history.com/topics/ancient-history/aristotle</a:t>
            </a:r>
            <a:r>
              <a:rPr lang="en-US" sz="2000" dirty="0">
                <a:latin typeface="BankGothic Lt BT" panose="020B0607020203060204" pitchFamily="34" charset="0"/>
              </a:rPr>
              <a:t/>
            </a:r>
            <a:br>
              <a:rPr lang="en-US" sz="2000" dirty="0">
                <a:latin typeface="BankGothic Lt BT" panose="020B0607020203060204" pitchFamily="34" charset="0"/>
              </a:rPr>
            </a:br>
            <a:endParaRPr lang="en-US" sz="2000" dirty="0" smtClean="0">
              <a:latin typeface="BankGothic Lt BT" panose="020B0607020203060204" pitchFamily="34" charset="0"/>
            </a:endParaRPr>
          </a:p>
          <a:p>
            <a:r>
              <a:rPr lang="en-US" sz="2000" dirty="0" smtClean="0">
                <a:latin typeface="BankGothic Lt BT" panose="020B0607020203060204" pitchFamily="34" charset="0"/>
              </a:rPr>
              <a:t>http</a:t>
            </a:r>
            <a:r>
              <a:rPr lang="en-US" sz="2000" dirty="0">
                <a:latin typeface="BankGothic Lt BT" panose="020B0607020203060204" pitchFamily="34" charset="0"/>
              </a:rPr>
              <a:t>://www.ucmp.berkeley.edu/history/aristotle.htm</a:t>
            </a:r>
            <a:r>
              <a:rPr lang="en-US" sz="2000" dirty="0">
                <a:latin typeface="BankGothic Lt BT" panose="020B0607020203060204" pitchFamily="34" charset="0"/>
              </a:rPr>
              <a:t/>
            </a:r>
            <a:br>
              <a:rPr lang="en-US" sz="2000" dirty="0">
                <a:latin typeface="BankGothic Lt BT" panose="020B0607020203060204" pitchFamily="34" charset="0"/>
              </a:rPr>
            </a:br>
            <a:endParaRPr lang="en-US" sz="2000" dirty="0" smtClean="0">
              <a:latin typeface="BankGothic Lt BT" panose="020B0607020203060204" pitchFamily="34" charset="0"/>
            </a:endParaRPr>
          </a:p>
          <a:p>
            <a:r>
              <a:rPr lang="en-US" sz="2000" dirty="0" smtClean="0">
                <a:latin typeface="BankGothic Lt BT" panose="020B0607020203060204" pitchFamily="34" charset="0"/>
              </a:rPr>
              <a:t>http</a:t>
            </a:r>
            <a:r>
              <a:rPr lang="en-US" sz="2000" dirty="0">
                <a:latin typeface="BankGothic Lt BT" panose="020B0607020203060204" pitchFamily="34" charset="0"/>
              </a:rPr>
              <a:t>://www.biography.com/people/aristotle-9</a:t>
            </a:r>
            <a:endParaRPr lang="en-US" sz="2000" dirty="0">
              <a:latin typeface="BankGothic Lt BT" panose="020B0607020203060204" pitchFamily="34" charset="0"/>
            </a:endParaRPr>
          </a:p>
        </p:txBody>
      </p:sp>
    </p:spTree>
    <p:extLst>
      <p:ext uri="{BB962C8B-B14F-4D97-AF65-F5344CB8AC3E}">
        <p14:creationId xmlns:p14="http://schemas.microsoft.com/office/powerpoint/2010/main" val="694063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81</TotalTime>
  <Words>141</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Algerian</vt:lpstr>
      <vt:lpstr>Arial</vt:lpstr>
      <vt:lpstr>Arial Black</vt:lpstr>
      <vt:lpstr>BankGothic Lt BT</vt:lpstr>
      <vt:lpstr>Calibri</vt:lpstr>
      <vt:lpstr>Calibri Light</vt:lpstr>
      <vt:lpstr>Celestial</vt:lpstr>
      <vt:lpstr>Aristotle</vt:lpstr>
      <vt:lpstr>Contribution to  the orbital motion theory</vt:lpstr>
      <vt:lpstr>Reasonable criticism of the theory </vt:lpstr>
      <vt:lpstr>Life facts </vt:lpstr>
      <vt:lpstr>Conclusion questions</vt:lpstr>
      <vt:lpstr>Sources</vt:lpstr>
    </vt:vector>
  </TitlesOfParts>
  <Company>Worcester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dc:title>
  <dc:creator>Alec C. Beckelman</dc:creator>
  <cp:lastModifiedBy>Alec C. Beckelman</cp:lastModifiedBy>
  <cp:revision>11</cp:revision>
  <dcterms:created xsi:type="dcterms:W3CDTF">2015-12-14T14:50:49Z</dcterms:created>
  <dcterms:modified xsi:type="dcterms:W3CDTF">2015-12-15T15:30:33Z</dcterms:modified>
</cp:coreProperties>
</file>